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6"/>
  </p:normalViewPr>
  <p:slideViewPr>
    <p:cSldViewPr snapToGrid="0" snapToObjects="1">
      <p:cViewPr varScale="1">
        <p:scale>
          <a:sx n="31" d="100"/>
          <a:sy n="31" d="100"/>
        </p:scale>
        <p:origin x="8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Изображение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Изображение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e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e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  <a:lvl2pPr>
              <a:defRPr>
                <a:latin typeface="+mn-lt"/>
                <a:ea typeface="+mn-ea"/>
                <a:cs typeface="+mn-cs"/>
                <a:sym typeface="Helvetica Neue"/>
              </a:defRPr>
            </a:lvl2pPr>
            <a:lvl3pPr>
              <a:defRPr>
                <a:latin typeface="+mn-lt"/>
                <a:ea typeface="+mn-ea"/>
                <a:cs typeface="+mn-cs"/>
                <a:sym typeface="Helvetica Neue"/>
              </a:defRPr>
            </a:lvl3pPr>
            <a:lvl4pPr>
              <a:defRPr>
                <a:latin typeface="+mn-lt"/>
                <a:ea typeface="+mn-ea"/>
                <a:cs typeface="+mn-cs"/>
                <a:sym typeface="Helvetica Neue"/>
              </a:defRPr>
            </a:lvl4pPr>
            <a:lvl5pPr>
              <a:defRPr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  <a:lvl2pPr>
              <a:defRPr>
                <a:latin typeface="+mn-lt"/>
                <a:ea typeface="+mn-ea"/>
                <a:cs typeface="+mn-cs"/>
                <a:sym typeface="Helvetica Neue"/>
              </a:defRPr>
            </a:lvl2pPr>
            <a:lvl3pPr>
              <a:defRPr>
                <a:latin typeface="+mn-lt"/>
                <a:ea typeface="+mn-ea"/>
                <a:cs typeface="+mn-cs"/>
                <a:sym typeface="Helvetica Neue"/>
              </a:defRPr>
            </a:lvl3pPr>
            <a:lvl4pPr>
              <a:defRPr>
                <a:latin typeface="+mn-lt"/>
                <a:ea typeface="+mn-ea"/>
                <a:cs typeface="+mn-cs"/>
                <a:sym typeface="Helvetica Neue"/>
              </a:defRPr>
            </a:lvl4pPr>
            <a:lvl5pPr>
              <a:defRPr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e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10.06.2022"/>
          <p:cNvSpPr txBox="1">
            <a:spLocks noGrp="1"/>
          </p:cNvSpPr>
          <p:nvPr>
            <p:ph type="body" idx="13"/>
          </p:nvPr>
        </p:nvSpPr>
        <p:spPr>
          <a:xfrm>
            <a:off x="20632120" y="11859862"/>
            <a:ext cx="2540222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/>
          </a:lstStyle>
          <a:p>
            <a:r>
              <a:t>10.06.2022</a:t>
            </a:r>
          </a:p>
        </p:txBody>
      </p:sp>
      <p:sp>
        <p:nvSpPr>
          <p:cNvPr id="152" name="Система автоматизации разработки и обеспечения доступности проектов"/>
          <p:cNvSpPr txBox="1">
            <a:spLocks noGrp="1"/>
          </p:cNvSpPr>
          <p:nvPr>
            <p:ph type="ctrTitle"/>
          </p:nvPr>
        </p:nvSpPr>
        <p:spPr>
          <a:xfrm>
            <a:off x="1206498" y="1328391"/>
            <a:ext cx="21971004" cy="3279216"/>
          </a:xfrm>
          <a:prstGeom prst="rect">
            <a:avLst/>
          </a:prstGeom>
        </p:spPr>
        <p:txBody>
          <a:bodyPr/>
          <a:lstStyle>
            <a:lvl1pPr algn="ctr">
              <a:defRPr sz="9400" spc="-188"/>
            </a:lvl1pPr>
          </a:lstStyle>
          <a:p>
            <a:r>
              <a:rPr dirty="0" err="1"/>
              <a:t>Система</a:t>
            </a:r>
            <a:r>
              <a:rPr dirty="0"/>
              <a:t> </a:t>
            </a:r>
            <a:r>
              <a:rPr dirty="0" err="1"/>
              <a:t>автоматизации</a:t>
            </a:r>
            <a:r>
              <a:rPr dirty="0"/>
              <a:t> </a:t>
            </a:r>
            <a:r>
              <a:rPr dirty="0" err="1"/>
              <a:t>разработки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обеспечения</a:t>
            </a:r>
            <a:r>
              <a:rPr dirty="0"/>
              <a:t> </a:t>
            </a:r>
            <a:r>
              <a:rPr dirty="0" err="1"/>
              <a:t>доступности</a:t>
            </a:r>
            <a:r>
              <a:rPr dirty="0"/>
              <a:t> </a:t>
            </a:r>
            <a:r>
              <a:rPr dirty="0" err="1"/>
              <a:t>проектов</a:t>
            </a:r>
            <a:endParaRPr dirty="0"/>
          </a:p>
        </p:txBody>
      </p:sp>
      <p:sp>
        <p:nvSpPr>
          <p:cNvPr id="154" name="Кучеренко М.А.…"/>
          <p:cNvSpPr txBox="1"/>
          <p:nvPr/>
        </p:nvSpPr>
        <p:spPr>
          <a:xfrm>
            <a:off x="7471462" y="5883309"/>
            <a:ext cx="15700879" cy="513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4"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4000" dirty="0" err="1"/>
              <a:t>Кучеренко</a:t>
            </a:r>
            <a:r>
              <a:rPr sz="4000" dirty="0"/>
              <a:t> М.А.</a:t>
            </a:r>
          </a:p>
          <a:p>
            <a:pPr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4000" dirty="0"/>
              <a:t>ИУ5-41М</a:t>
            </a:r>
          </a:p>
          <a:p>
            <a:pPr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4000" dirty="0" err="1"/>
              <a:t>Системы</a:t>
            </a:r>
            <a:r>
              <a:rPr sz="4000" dirty="0"/>
              <a:t> </a:t>
            </a:r>
            <a:r>
              <a:rPr sz="4000" dirty="0" err="1"/>
              <a:t>обработки</a:t>
            </a:r>
            <a:r>
              <a:rPr sz="4000" dirty="0"/>
              <a:t> </a:t>
            </a:r>
            <a:r>
              <a:rPr sz="4000" dirty="0" err="1"/>
              <a:t>информации</a:t>
            </a:r>
            <a:r>
              <a:rPr sz="4000" dirty="0"/>
              <a:t> </a:t>
            </a:r>
            <a:r>
              <a:rPr sz="4000" dirty="0" err="1"/>
              <a:t>и</a:t>
            </a:r>
            <a:r>
              <a:rPr sz="4000" dirty="0"/>
              <a:t> </a:t>
            </a:r>
            <a:r>
              <a:rPr sz="4000" dirty="0" err="1"/>
              <a:t>управления</a:t>
            </a:r>
            <a:endParaRPr sz="4000" dirty="0"/>
          </a:p>
          <a:p>
            <a:pPr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4000" dirty="0" err="1"/>
              <a:t>Информатика</a:t>
            </a:r>
            <a:r>
              <a:rPr sz="4000" dirty="0"/>
              <a:t>, </a:t>
            </a:r>
            <a:r>
              <a:rPr sz="4000" dirty="0" err="1"/>
              <a:t>искусственный</a:t>
            </a:r>
            <a:r>
              <a:rPr sz="4000" dirty="0"/>
              <a:t> </a:t>
            </a:r>
            <a:r>
              <a:rPr sz="4000" dirty="0" err="1"/>
              <a:t>интеллект</a:t>
            </a:r>
            <a:r>
              <a:rPr sz="4000" dirty="0"/>
              <a:t> </a:t>
            </a:r>
            <a:r>
              <a:rPr sz="4000" dirty="0" err="1"/>
              <a:t>и</a:t>
            </a:r>
            <a:r>
              <a:rPr sz="4000" dirty="0"/>
              <a:t> </a:t>
            </a:r>
            <a:r>
              <a:rPr sz="4000" dirty="0" err="1"/>
              <a:t>системы</a:t>
            </a:r>
            <a:r>
              <a:rPr sz="4000" dirty="0"/>
              <a:t> </a:t>
            </a:r>
            <a:r>
              <a:rPr sz="4000" dirty="0" err="1"/>
              <a:t>управления</a:t>
            </a:r>
            <a:r>
              <a:rPr sz="4000" dirty="0"/>
              <a:t/>
            </a:r>
            <a:br>
              <a:rPr sz="4000" dirty="0"/>
            </a:br>
            <a:endParaRPr sz="4000" dirty="0"/>
          </a:p>
          <a:p>
            <a:pPr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4000" dirty="0"/>
          </a:p>
          <a:p>
            <a:pPr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4000" dirty="0" err="1"/>
              <a:t>Галкин</a:t>
            </a:r>
            <a:r>
              <a:rPr sz="4000" dirty="0"/>
              <a:t> В.А., </a:t>
            </a:r>
            <a:r>
              <a:rPr sz="4000" dirty="0" err="1"/>
              <a:t>к.т.н</a:t>
            </a:r>
            <a:r>
              <a:rPr sz="4000" dirty="0"/>
              <a:t>., </a:t>
            </a:r>
            <a:r>
              <a:rPr sz="4000" dirty="0" err="1"/>
              <a:t>доцент</a:t>
            </a:r>
            <a:endParaRPr sz="4000" dirty="0"/>
          </a:p>
        </p:txBody>
      </p:sp>
      <p:sp>
        <p:nvSpPr>
          <p:cNvPr id="155" name="Москва, МГТУ им Н.Э. Баумана"/>
          <p:cNvSpPr txBox="1"/>
          <p:nvPr/>
        </p:nvSpPr>
        <p:spPr>
          <a:xfrm>
            <a:off x="8176722" y="11839048"/>
            <a:ext cx="8030556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Москва, МГТУ им Н.Э. Баумана</a:t>
            </a:r>
          </a:p>
        </p:txBody>
      </p:sp>
      <p:sp>
        <p:nvSpPr>
          <p:cNvPr id="156" name="Выполнил:…"/>
          <p:cNvSpPr txBox="1"/>
          <p:nvPr/>
        </p:nvSpPr>
        <p:spPr>
          <a:xfrm>
            <a:off x="1206498" y="5883309"/>
            <a:ext cx="6073369" cy="513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 algn="r"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4000" dirty="0" err="1"/>
              <a:t>Выполнил</a:t>
            </a:r>
            <a:r>
              <a:rPr sz="4000" dirty="0"/>
              <a:t>:</a:t>
            </a:r>
          </a:p>
          <a:p>
            <a:pPr algn="r"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4000" dirty="0" err="1"/>
              <a:t>Группа</a:t>
            </a:r>
            <a:r>
              <a:rPr sz="4000" dirty="0"/>
              <a:t>:</a:t>
            </a:r>
          </a:p>
          <a:p>
            <a:pPr algn="r"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4000" dirty="0" err="1"/>
              <a:t>Кафедра</a:t>
            </a:r>
            <a:r>
              <a:rPr sz="4000" dirty="0"/>
              <a:t>:</a:t>
            </a:r>
          </a:p>
          <a:p>
            <a:pPr algn="r"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4000" dirty="0" err="1"/>
              <a:t>Факультет</a:t>
            </a:r>
            <a:r>
              <a:rPr sz="4000" dirty="0"/>
              <a:t>:</a:t>
            </a:r>
          </a:p>
          <a:p>
            <a:pPr algn="r"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4000" dirty="0"/>
          </a:p>
          <a:p>
            <a:pPr algn="r"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4000" dirty="0"/>
          </a:p>
          <a:p>
            <a:pPr algn="r"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4000" dirty="0"/>
              <a:t>Научный руководитель:</a:t>
            </a:r>
          </a:p>
          <a:p>
            <a:pPr algn="r" defTabSz="577850">
              <a:lnSpc>
                <a:spcPct val="100000"/>
              </a:lnSpc>
              <a:spcBef>
                <a:spcPts val="0"/>
              </a:spcBef>
              <a:defRPr sz="385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Подсистема доменных име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Подсистема доменных имен</a:t>
            </a:r>
          </a:p>
        </p:txBody>
      </p:sp>
      <p:pic>
        <p:nvPicPr>
          <p:cNvPr id="201" name="DNS.png" descr="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071" y="-1"/>
            <a:ext cx="986751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DNSaaS - наличие API и оснащения для управления DNS-записями…"/>
          <p:cNvSpPr txBox="1">
            <a:spLocks noGrp="1"/>
          </p:cNvSpPr>
          <p:nvPr>
            <p:ph type="body" sz="half" idx="1"/>
          </p:nvPr>
        </p:nvSpPr>
        <p:spPr>
          <a:xfrm>
            <a:off x="1318998" y="5425561"/>
            <a:ext cx="12183980" cy="590189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DNSaaS - наличие API и оснащения для управления DNS-записями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Динамическое создание и удаление записей для сервисов через Consul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Веб-интерфейс для управления записями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Кэширование и обращение к внешним серверам доменных имен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231" y="1182091"/>
            <a:ext cx="8815373" cy="1197382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Подсистема балансировки нагрузк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Подсистема балансировки нагрузки</a:t>
            </a:r>
          </a:p>
        </p:txBody>
      </p:sp>
      <p:sp>
        <p:nvSpPr>
          <p:cNvPr id="206" name="Отказоустойчивость на уровне сети…"/>
          <p:cNvSpPr txBox="1">
            <a:spLocks noGrp="1"/>
          </p:cNvSpPr>
          <p:nvPr>
            <p:ph type="body" sz="half" idx="1"/>
          </p:nvPr>
        </p:nvSpPr>
        <p:spPr>
          <a:xfrm>
            <a:off x="1206500" y="3882885"/>
            <a:ext cx="11780739" cy="825601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Отказоустойчивость на уровне сети</a:t>
            </a:r>
          </a:p>
          <a:p>
            <a:r>
              <a:t>Балансировка нагрузки на уровне DNS</a:t>
            </a:r>
          </a:p>
          <a:p>
            <a:r>
              <a:t>Отказоустойчивость на уровне DNS</a:t>
            </a:r>
          </a:p>
          <a:p>
            <a:r>
              <a:t>Балансировка нагрузки и отказоустойчивость на уровне точки входа запросов пользователей</a:t>
            </a:r>
          </a:p>
          <a:p>
            <a:r>
              <a:t>Балансировка нагрузки и отказоустойчивость на уровне точки входа запросов сервисов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Подсистема мониторинг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Подсистема мониторинга</a:t>
            </a:r>
          </a:p>
        </p:txBody>
      </p:sp>
      <p:sp>
        <p:nvSpPr>
          <p:cNvPr id="209" name="Метрики серверов - показатели временных рядов…"/>
          <p:cNvSpPr txBox="1">
            <a:spLocks noGrp="1"/>
          </p:cNvSpPr>
          <p:nvPr>
            <p:ph type="body" sz="half" idx="1"/>
          </p:nvPr>
        </p:nvSpPr>
        <p:spPr>
          <a:xfrm>
            <a:off x="14001196" y="2642082"/>
            <a:ext cx="8655604" cy="580989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 err="1"/>
              <a:t>Метрики</a:t>
            </a:r>
            <a:r>
              <a:rPr dirty="0"/>
              <a:t> </a:t>
            </a:r>
            <a:r>
              <a:rPr dirty="0" err="1"/>
              <a:t>серверов</a:t>
            </a:r>
            <a:r>
              <a:rPr dirty="0"/>
              <a:t> - </a:t>
            </a:r>
            <a:r>
              <a:rPr dirty="0" err="1"/>
              <a:t>показатели</a:t>
            </a:r>
            <a:r>
              <a:rPr dirty="0"/>
              <a:t> </a:t>
            </a:r>
            <a:r>
              <a:rPr dirty="0" err="1"/>
              <a:t>временных</a:t>
            </a:r>
            <a:r>
              <a:rPr dirty="0"/>
              <a:t> </a:t>
            </a:r>
            <a:r>
              <a:rPr dirty="0" err="1"/>
              <a:t>рядов</a:t>
            </a:r>
            <a:endParaRPr dirty="0"/>
          </a:p>
          <a:p>
            <a:r>
              <a:rPr dirty="0" err="1"/>
              <a:t>Активный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пассивный</a:t>
            </a:r>
            <a:r>
              <a:rPr dirty="0"/>
              <a:t> </a:t>
            </a:r>
            <a:r>
              <a:rPr dirty="0" err="1"/>
              <a:t>сбор</a:t>
            </a:r>
            <a:r>
              <a:rPr dirty="0"/>
              <a:t> </a:t>
            </a:r>
            <a:r>
              <a:rPr dirty="0" err="1"/>
              <a:t>метрик</a:t>
            </a:r>
            <a:endParaRPr dirty="0"/>
          </a:p>
          <a:p>
            <a:r>
              <a:rPr dirty="0" err="1"/>
              <a:t>Отображение</a:t>
            </a:r>
            <a:r>
              <a:rPr dirty="0"/>
              <a:t> </a:t>
            </a:r>
            <a:r>
              <a:rPr dirty="0" err="1"/>
              <a:t>графиков</a:t>
            </a:r>
            <a:r>
              <a:rPr dirty="0"/>
              <a:t> </a:t>
            </a:r>
            <a:r>
              <a:rPr dirty="0" err="1"/>
              <a:t>метрик</a:t>
            </a:r>
            <a:endParaRPr dirty="0"/>
          </a:p>
          <a:p>
            <a:r>
              <a:rPr dirty="0" err="1"/>
              <a:t>Анализ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оповещение</a:t>
            </a:r>
            <a:r>
              <a:rPr dirty="0"/>
              <a:t> </a:t>
            </a:r>
            <a:r>
              <a:rPr dirty="0" err="1"/>
              <a:t>при</a:t>
            </a:r>
            <a:r>
              <a:rPr dirty="0"/>
              <a:t> </a:t>
            </a:r>
            <a:r>
              <a:rPr dirty="0" err="1"/>
              <a:t>срабатывании</a:t>
            </a:r>
            <a:r>
              <a:rPr dirty="0"/>
              <a:t> </a:t>
            </a:r>
            <a:r>
              <a:rPr dirty="0" err="1"/>
              <a:t>правил</a:t>
            </a:r>
            <a:endParaRPr dirty="0"/>
          </a:p>
          <a:p>
            <a:r>
              <a:rPr dirty="0" err="1"/>
              <a:t>Сбор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ротация</a:t>
            </a:r>
            <a:r>
              <a:rPr dirty="0"/>
              <a:t> </a:t>
            </a:r>
            <a:r>
              <a:rPr dirty="0" err="1"/>
              <a:t>логов</a:t>
            </a:r>
            <a:endParaRPr dirty="0"/>
          </a:p>
        </p:txBody>
      </p:sp>
      <p:pic>
        <p:nvPicPr>
          <p:cNvPr id="210" name="Monitoring.png" descr="Monitoring.png"/>
          <p:cNvPicPr>
            <a:picLocks noChangeAspect="1"/>
          </p:cNvPicPr>
          <p:nvPr/>
        </p:nvPicPr>
        <p:blipFill>
          <a:blip r:embed="rId2"/>
          <a:srcRect l="4373" t="5053" r="4373" b="5053"/>
          <a:stretch>
            <a:fillRect/>
          </a:stretch>
        </p:blipFill>
        <p:spPr>
          <a:xfrm>
            <a:off x="1198892" y="2642082"/>
            <a:ext cx="12241831" cy="10376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212F9B-35AD-264A-A02B-F9C95E63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941" y="8297923"/>
            <a:ext cx="6786259" cy="47208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Подсистема безопасного доступа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13404652" cy="14331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121354">
              <a:defRPr sz="7394" spc="-147"/>
            </a:lvl1pPr>
          </a:lstStyle>
          <a:p>
            <a:r>
              <a:t>Подсистема безопасного доступа</a:t>
            </a:r>
          </a:p>
        </p:txBody>
      </p:sp>
      <p:sp>
        <p:nvSpPr>
          <p:cNvPr id="213" name="VPN-сервера с 2FA…"/>
          <p:cNvSpPr txBox="1">
            <a:spLocks noGrp="1"/>
          </p:cNvSpPr>
          <p:nvPr>
            <p:ph type="body" sz="quarter" idx="1"/>
          </p:nvPr>
        </p:nvSpPr>
        <p:spPr>
          <a:xfrm>
            <a:off x="1206500" y="4248504"/>
            <a:ext cx="6533285" cy="8256012"/>
          </a:xfrm>
          <a:prstGeom prst="rect">
            <a:avLst/>
          </a:prstGeom>
        </p:spPr>
        <p:txBody>
          <a:bodyPr/>
          <a:lstStyle/>
          <a:p>
            <a:r>
              <a:t>VPN-сервера с 2FA</a:t>
            </a:r>
          </a:p>
          <a:p>
            <a:r>
              <a:t>Автоматизированное создание пользователей и рассылка реквизитов доступа</a:t>
            </a:r>
          </a:p>
          <a:p>
            <a:r>
              <a:t>Автоматизированное развертывание сетевых фильтров</a:t>
            </a:r>
          </a:p>
        </p:txBody>
      </p:sp>
      <p:pic>
        <p:nvPicPr>
          <p:cNvPr id="214" name="Security.png" descr="Security.png"/>
          <p:cNvPicPr>
            <a:picLocks noChangeAspect="1"/>
          </p:cNvPicPr>
          <p:nvPr/>
        </p:nvPicPr>
        <p:blipFill>
          <a:blip r:embed="rId2"/>
          <a:srcRect l="6722" t="4678" r="6722" b="4678"/>
          <a:stretch>
            <a:fillRect/>
          </a:stretch>
        </p:blipFill>
        <p:spPr>
          <a:xfrm>
            <a:off x="15516919" y="641746"/>
            <a:ext cx="8368183" cy="12432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User-connect.png" descr="User-connect.png"/>
          <p:cNvPicPr>
            <a:picLocks noChangeAspect="1"/>
          </p:cNvPicPr>
          <p:nvPr/>
        </p:nvPicPr>
        <p:blipFill>
          <a:blip r:embed="rId3"/>
          <a:srcRect l="10816" t="8401" r="10816" b="8401"/>
          <a:stretch>
            <a:fillRect/>
          </a:stretch>
        </p:blipFill>
        <p:spPr>
          <a:xfrm>
            <a:off x="7812247" y="4077758"/>
            <a:ext cx="6957116" cy="8597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Подсистема хранен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Подсистема хранения</a:t>
            </a:r>
          </a:p>
        </p:txBody>
      </p:sp>
      <p:sp>
        <p:nvSpPr>
          <p:cNvPr id="218" name="Ceph - S3, RBD, распределенная ФС…"/>
          <p:cNvSpPr txBox="1">
            <a:spLocks noGrp="1"/>
          </p:cNvSpPr>
          <p:nvPr>
            <p:ph type="body" sz="half" idx="1"/>
          </p:nvPr>
        </p:nvSpPr>
        <p:spPr>
          <a:xfrm>
            <a:off x="1206500" y="4923494"/>
            <a:ext cx="11157149" cy="650987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t>Ceph - S3, RBD, распределенная ФС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MariaDB - упрощенный SQL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PostgreSQL - полноценный SQL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Redis - NoSQL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Memcached - ключ/значение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Consul - ключ/значение</a:t>
            </a:r>
          </a:p>
        </p:txBody>
      </p:sp>
      <p:pic>
        <p:nvPicPr>
          <p:cNvPr id="219" name="PgSQL.png" descr="PgSQL.png"/>
          <p:cNvPicPr>
            <a:picLocks noChangeAspect="1"/>
          </p:cNvPicPr>
          <p:nvPr/>
        </p:nvPicPr>
        <p:blipFill>
          <a:blip r:embed="rId2"/>
          <a:srcRect l="7031" t="6050" r="7031" b="6050"/>
          <a:stretch>
            <a:fillRect/>
          </a:stretch>
        </p:blipFill>
        <p:spPr>
          <a:xfrm>
            <a:off x="12970641" y="829865"/>
            <a:ext cx="10344801" cy="1205627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Системы хранения и интерфейсы:"/>
          <p:cNvSpPr txBox="1"/>
          <p:nvPr/>
        </p:nvSpPr>
        <p:spPr>
          <a:xfrm>
            <a:off x="1206500" y="3601639"/>
            <a:ext cx="11157149" cy="1091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Системы хранения и интерфейсы: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одсистема сервисов очереде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Подсистема сервисов очередей</a:t>
            </a:r>
          </a:p>
        </p:txBody>
      </p:sp>
      <p:sp>
        <p:nvSpPr>
          <p:cNvPr id="223" name="QaaS - очереди как сервис…"/>
          <p:cNvSpPr txBox="1">
            <a:spLocks noGrp="1"/>
          </p:cNvSpPr>
          <p:nvPr>
            <p:ph type="body" sz="half" idx="1"/>
          </p:nvPr>
        </p:nvSpPr>
        <p:spPr>
          <a:xfrm>
            <a:off x="12049706" y="4996305"/>
            <a:ext cx="11465289" cy="7367588"/>
          </a:xfrm>
          <a:prstGeom prst="rect">
            <a:avLst/>
          </a:prstGeom>
        </p:spPr>
        <p:txBody>
          <a:bodyPr/>
          <a:lstStyle/>
          <a:p>
            <a:r>
              <a:t>QaaS - очереди как сервис</a:t>
            </a:r>
          </a:p>
          <a:p>
            <a:r>
              <a:t>Политики прав доступа пользователей</a:t>
            </a:r>
          </a:p>
          <a:p>
            <a:r>
              <a:t>Отказоустойчивое и простое решение для надежной доставки сообщений между сервисами и умными устройствами</a:t>
            </a:r>
          </a:p>
        </p:txBody>
      </p:sp>
      <p:pic>
        <p:nvPicPr>
          <p:cNvPr id="224" name="mqtt.png" descr="mqtt.png"/>
          <p:cNvPicPr>
            <a:picLocks noChangeAspect="1"/>
          </p:cNvPicPr>
          <p:nvPr/>
        </p:nvPicPr>
        <p:blipFill>
          <a:blip r:embed="rId2"/>
          <a:srcRect l="6899" t="8375" r="6899" b="8375"/>
          <a:stretch>
            <a:fillRect/>
          </a:stretch>
        </p:blipFill>
        <p:spPr>
          <a:xfrm>
            <a:off x="1463893" y="4692715"/>
            <a:ext cx="10058741" cy="7367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Подсистема выдачи сертификато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Подсистема выдачи сертификатов</a:t>
            </a:r>
          </a:p>
        </p:txBody>
      </p:sp>
      <p:sp>
        <p:nvSpPr>
          <p:cNvPr id="227" name="Сертификаты SSL как сервис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0429578" cy="8256012"/>
          </a:xfrm>
          <a:prstGeom prst="rect">
            <a:avLst/>
          </a:prstGeom>
        </p:spPr>
        <p:txBody>
          <a:bodyPr/>
          <a:lstStyle/>
          <a:p>
            <a:r>
              <a:t>Сертификаты SSL как сервис</a:t>
            </a:r>
          </a:p>
          <a:p>
            <a:r>
              <a:t>Возможность установки шифрованного соединения между компонентами экосистемы</a:t>
            </a:r>
          </a:p>
          <a:p>
            <a:r>
              <a:t>Автоматизированный выпуск и распространение сертификатов между всеми серверами инфраструктуры</a:t>
            </a:r>
          </a:p>
        </p:txBody>
      </p:sp>
      <p:pic>
        <p:nvPicPr>
          <p:cNvPr id="228" name="cert.png" descr="ce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403" y="3283810"/>
            <a:ext cx="9677401" cy="1018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Прочие подсистем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Прочие подсистемы</a:t>
            </a:r>
          </a:p>
        </p:txBody>
      </p:sp>
      <p:sp>
        <p:nvSpPr>
          <p:cNvPr id="231" name="Резервное копирование…"/>
          <p:cNvSpPr txBox="1">
            <a:spLocks noGrp="1"/>
          </p:cNvSpPr>
          <p:nvPr>
            <p:ph type="body" sz="half" idx="1"/>
          </p:nvPr>
        </p:nvSpPr>
        <p:spPr>
          <a:xfrm>
            <a:off x="3014711" y="4248504"/>
            <a:ext cx="12030395" cy="8256012"/>
          </a:xfrm>
          <a:prstGeom prst="rect">
            <a:avLst/>
          </a:prstGeom>
        </p:spPr>
        <p:txBody>
          <a:bodyPr/>
          <a:lstStyle/>
          <a:p>
            <a:r>
              <a:t>Резервное копирование</a:t>
            </a:r>
          </a:p>
          <a:p>
            <a:r>
              <a:t>Синхронизация времени</a:t>
            </a:r>
          </a:p>
          <a:p>
            <a:r>
              <a:t>Миварная активная энциклопедия</a:t>
            </a:r>
          </a:p>
          <a:p>
            <a:r>
              <a:t>Интернет вещей (сервисы умного дома)</a:t>
            </a:r>
          </a:p>
          <a:p>
            <a:r>
              <a:t>Документирование</a:t>
            </a:r>
          </a:p>
          <a:p>
            <a:r>
              <a:t>Непрерывная интеграция и развертывание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Подсистема контрол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Подсистема контроля</a:t>
            </a:r>
          </a:p>
        </p:txBody>
      </p:sp>
      <p:sp>
        <p:nvSpPr>
          <p:cNvPr id="234" name="Синхронизация и централизованное управление сетевыми доступами…"/>
          <p:cNvSpPr txBox="1">
            <a:spLocks noGrp="1"/>
          </p:cNvSpPr>
          <p:nvPr>
            <p:ph type="body" sz="quarter" idx="1"/>
          </p:nvPr>
        </p:nvSpPr>
        <p:spPr>
          <a:xfrm>
            <a:off x="14884102" y="8239425"/>
            <a:ext cx="8293398" cy="4265091"/>
          </a:xfrm>
          <a:prstGeom prst="rect">
            <a:avLst/>
          </a:prstGeom>
        </p:spPr>
        <p:txBody>
          <a:bodyPr/>
          <a:lstStyle/>
          <a:p>
            <a:pPr marL="493776" indent="-493776" defTabSz="1975054">
              <a:spcBef>
                <a:spcPts val="3600"/>
              </a:spcBef>
              <a:defRPr sz="3888"/>
            </a:pPr>
            <a:r>
              <a:t>Синхронизация и централизованное управление сетевыми доступами</a:t>
            </a:r>
          </a:p>
          <a:p>
            <a:pPr marL="493776" indent="-493776" defTabSz="1975054">
              <a:spcBef>
                <a:spcPts val="3600"/>
              </a:spcBef>
              <a:defRPr sz="3888"/>
            </a:pPr>
            <a:r>
              <a:t>Слежение за доступами пользователей</a:t>
            </a:r>
          </a:p>
          <a:p>
            <a:pPr marL="493776" indent="-493776" defTabSz="1975054">
              <a:spcBef>
                <a:spcPts val="3600"/>
              </a:spcBef>
              <a:defRPr sz="3888"/>
            </a:pPr>
            <a:r>
              <a:t>Надсистемный контроль и мониторинг</a:t>
            </a:r>
          </a:p>
        </p:txBody>
      </p:sp>
      <p:pic>
        <p:nvPicPr>
          <p:cNvPr id="235" name="Overmind-components.png" descr="Overmind-components.png"/>
          <p:cNvPicPr>
            <a:picLocks noChangeAspect="1"/>
          </p:cNvPicPr>
          <p:nvPr/>
        </p:nvPicPr>
        <p:blipFill>
          <a:blip r:embed="rId2"/>
          <a:srcRect l="5685" t="8376" r="5685" b="8376"/>
          <a:stretch>
            <a:fillRect/>
          </a:stretch>
        </p:blipFill>
        <p:spPr>
          <a:xfrm>
            <a:off x="1273355" y="3480359"/>
            <a:ext cx="13005072" cy="8904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datalogic.png" descr="datalogic.png"/>
          <p:cNvPicPr>
            <a:picLocks noChangeAspect="1"/>
          </p:cNvPicPr>
          <p:nvPr/>
        </p:nvPicPr>
        <p:blipFill>
          <a:blip r:embed="rId3"/>
          <a:srcRect l="6996" t="8279" r="8096" b="8279"/>
          <a:stretch>
            <a:fillRect/>
          </a:stretch>
        </p:blipFill>
        <p:spPr>
          <a:xfrm>
            <a:off x="14964619" y="981161"/>
            <a:ext cx="8132191" cy="6701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Получение списка правил и пользователей из Overmind-controller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0515799" cy="82560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30352" indent="-530352" defTabSz="2121354">
              <a:spcBef>
                <a:spcPts val="3900"/>
              </a:spcBef>
              <a:defRPr sz="4176"/>
            </a:pPr>
            <a:r>
              <a:t>Получение списка правил и пользователей из Overmind-controller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Создание отсутствующих цепочек nftables и пользователей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Выгрузка списка правил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Сравнение списков правил и списка пользователей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При обнаружении несоответствия применяется список правил и список пользователей от Overmind-Controller и заносится запись в журнал</a:t>
            </a:r>
          </a:p>
        </p:txBody>
      </p:sp>
      <p:sp>
        <p:nvSpPr>
          <p:cNvPr id="239" name="Подсистема контрол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Подсистема контроля</a:t>
            </a:r>
          </a:p>
        </p:txBody>
      </p:sp>
      <p:pic>
        <p:nvPicPr>
          <p:cNvPr id="240" name="Overmind-request.png" descr="Overmind-request.png"/>
          <p:cNvPicPr>
            <a:picLocks noChangeAspect="1"/>
          </p:cNvPicPr>
          <p:nvPr/>
        </p:nvPicPr>
        <p:blipFill>
          <a:blip r:embed="rId2"/>
          <a:srcRect l="7828" t="6351" r="7828" b="6352"/>
          <a:stretch>
            <a:fillRect/>
          </a:stretch>
        </p:blipFill>
        <p:spPr>
          <a:xfrm>
            <a:off x="12767919" y="871339"/>
            <a:ext cx="10728020" cy="11973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Цель и актуальность проект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Цель и актуальность проекта</a:t>
            </a:r>
          </a:p>
        </p:txBody>
      </p:sp>
      <p:sp>
        <p:nvSpPr>
          <p:cNvPr id="159" name="Цель работы – спроектировать и внедрить систему автоматизированной инфраструктуры в парадигме цифровой экосистемы для автоматизации основных процессов разработки и обеспечения доступности проектов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b="1"/>
              <a:t>Цель работы </a:t>
            </a:r>
            <a:r>
              <a:t>– спроектировать и внедрить систему автоматизированной инфраструктуры в парадигме цифровой экосистемы для автоматизации основных процессов разработки и обеспечения доступности проектов.</a:t>
            </a:r>
          </a:p>
          <a:p>
            <a:pPr marL="0" indent="0">
              <a:buSzTx/>
              <a:buNone/>
            </a:pPr>
            <a:r>
              <a:rPr b="1"/>
              <a:t>Актуальность работы</a:t>
            </a:r>
            <a:r>
              <a:t> объясняется 4 аспектами:</a:t>
            </a:r>
            <a:br/>
            <a:r>
              <a:t>- социальным</a:t>
            </a:r>
            <a:br/>
            <a:r>
              <a:t>- преемственным</a:t>
            </a:r>
            <a:br/>
            <a:r>
              <a:t>- технологическим</a:t>
            </a:r>
            <a:br/>
            <a:r>
              <a:t>- экономическим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chains-model.png" descr="chains-model.png"/>
          <p:cNvPicPr>
            <a:picLocks noChangeAspect="1"/>
          </p:cNvPicPr>
          <p:nvPr/>
        </p:nvPicPr>
        <p:blipFill>
          <a:blip r:embed="rId2"/>
          <a:srcRect l="5440" t="8561" r="4819" b="7693"/>
          <a:stretch>
            <a:fillRect/>
          </a:stretch>
        </p:blipFill>
        <p:spPr>
          <a:xfrm>
            <a:off x="12376754" y="3788449"/>
            <a:ext cx="10458589" cy="5823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Исследовательская част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Исследовательская часть</a:t>
            </a:r>
          </a:p>
        </p:txBody>
      </p:sp>
      <p:pic>
        <p:nvPicPr>
          <p:cNvPr id="244" name="mchain.png" descr="mchain.png"/>
          <p:cNvPicPr>
            <a:picLocks noChangeAspect="1"/>
          </p:cNvPicPr>
          <p:nvPr/>
        </p:nvPicPr>
        <p:blipFill>
          <a:blip r:embed="rId3"/>
          <a:srcRect t="32993" r="17796" b="32993"/>
          <a:stretch>
            <a:fillRect/>
          </a:stretch>
        </p:blipFill>
        <p:spPr>
          <a:xfrm>
            <a:off x="910161" y="3440767"/>
            <a:ext cx="9422070" cy="3184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Снимок экрана 2022-06-03 в 22.14.17.png" descr="Снимок экрана 2022-06-03 в 22.14.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68" y="9159136"/>
            <a:ext cx="6524106" cy="397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Снимок экрана 2022-06-03 в 22.15.11.png" descr="Снимок экрана 2022-06-03 в 22.15.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132" y="10105286"/>
            <a:ext cx="5448301" cy="208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Линия"/>
          <p:cNvSpPr/>
          <p:nvPr/>
        </p:nvSpPr>
        <p:spPr>
          <a:xfrm>
            <a:off x="8049165" y="11054627"/>
            <a:ext cx="92017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8" name="Линия"/>
          <p:cNvSpPr/>
          <p:nvPr/>
        </p:nvSpPr>
        <p:spPr>
          <a:xfrm>
            <a:off x="8049165" y="11232427"/>
            <a:ext cx="92017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9" name="Линия"/>
          <p:cNvSpPr/>
          <p:nvPr/>
        </p:nvSpPr>
        <p:spPr>
          <a:xfrm>
            <a:off x="8722590" y="10818481"/>
            <a:ext cx="347045" cy="347046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0" name="Линия"/>
          <p:cNvSpPr/>
          <p:nvPr/>
        </p:nvSpPr>
        <p:spPr>
          <a:xfrm flipV="1">
            <a:off x="8722590" y="11127845"/>
            <a:ext cx="347045" cy="347045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1" name="Представление подсистемы контроля в виде Цепи Маркова"/>
          <p:cNvSpPr txBox="1"/>
          <p:nvPr/>
        </p:nvSpPr>
        <p:spPr>
          <a:xfrm>
            <a:off x="11938645" y="2978042"/>
            <a:ext cx="11334670" cy="59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Представление подсистемы контроля в виде Цепи Маркова</a:t>
            </a:r>
          </a:p>
        </p:txBody>
      </p:sp>
      <p:sp>
        <p:nvSpPr>
          <p:cNvPr id="252" name="(в общем виде)"/>
          <p:cNvSpPr txBox="1"/>
          <p:nvPr/>
        </p:nvSpPr>
        <p:spPr>
          <a:xfrm>
            <a:off x="10096925" y="12179453"/>
            <a:ext cx="2982932" cy="59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(в общем виде)</a:t>
            </a:r>
          </a:p>
        </p:txBody>
      </p:sp>
      <p:sp>
        <p:nvSpPr>
          <p:cNvPr id="253" name="Запись СЛАУ для K=3:"/>
          <p:cNvSpPr txBox="1"/>
          <p:nvPr/>
        </p:nvSpPr>
        <p:spPr>
          <a:xfrm>
            <a:off x="1153313" y="8279962"/>
            <a:ext cx="4490933" cy="590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Запись СЛАУ для K=3:</a:t>
            </a:r>
          </a:p>
        </p:txBody>
      </p:sp>
      <p:sp>
        <p:nvSpPr>
          <p:cNvPr id="254" name="Граф переходов для K=3"/>
          <p:cNvSpPr txBox="1"/>
          <p:nvPr/>
        </p:nvSpPr>
        <p:spPr>
          <a:xfrm>
            <a:off x="3244962" y="6499835"/>
            <a:ext cx="4752467" cy="59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Граф</a:t>
            </a:r>
            <a:r>
              <a:rPr dirty="0"/>
              <a:t> </a:t>
            </a:r>
            <a:r>
              <a:rPr dirty="0" err="1"/>
              <a:t>переходов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K=3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Исследование нагрузки на подсистему контрол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340805">
              <a:defRPr sz="8160" spc="-163"/>
            </a:lvl1pPr>
          </a:lstStyle>
          <a:p>
            <a:r>
              <a:t>Исследование нагрузки на подсистему контроля</a:t>
            </a:r>
          </a:p>
        </p:txBody>
      </p:sp>
      <p:pic>
        <p:nvPicPr>
          <p:cNvPr id="257" name="Снимок экрана 2022-06-03 в 22.15.47.png" descr="Снимок экрана 2022-06-03 в 22.15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852" y="9576200"/>
            <a:ext cx="6108701" cy="339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Снимок экрана 2022-06-03 в 22.28.34.png" descr="Снимок экрана 2022-06-03 в 22.28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620" y="2539082"/>
            <a:ext cx="8048808" cy="1077149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Произведен сбор RTT (мс) и времени решения"/>
          <p:cNvSpPr txBox="1"/>
          <p:nvPr/>
        </p:nvSpPr>
        <p:spPr>
          <a:xfrm>
            <a:off x="911985" y="11294359"/>
            <a:ext cx="918574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Произведен сбор RTT (мс) и времени решения</a:t>
            </a:r>
          </a:p>
        </p:txBody>
      </p:sp>
      <p:sp>
        <p:nvSpPr>
          <p:cNvPr id="260" name="Итоги для выбранной конфигурации (K=3):"/>
          <p:cNvSpPr txBox="1"/>
          <p:nvPr/>
        </p:nvSpPr>
        <p:spPr>
          <a:xfrm>
            <a:off x="10780699" y="8450830"/>
            <a:ext cx="4819006" cy="1216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Итоги для выбранной</a:t>
            </a:r>
            <a:br/>
            <a:r>
              <a:t>конфигурации (K=3):</a:t>
            </a:r>
          </a:p>
        </p:txBody>
      </p:sp>
      <p:pic>
        <p:nvPicPr>
          <p:cNvPr id="261" name="Снимок экрана 2022-06-03 в 22.09.10.png" descr="Снимок экрана 2022-06-03 в 22.09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64" y="2735954"/>
            <a:ext cx="10495990" cy="8525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Автоматизация процессо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Автоматизация процессов</a:t>
            </a:r>
          </a:p>
        </p:txBody>
      </p:sp>
      <p:sp>
        <p:nvSpPr>
          <p:cNvPr id="264" name="Развертывание всех подсистем реализована через автоматизированные сценарии и роли Ansible…"/>
          <p:cNvSpPr txBox="1">
            <a:spLocks noGrp="1"/>
          </p:cNvSpPr>
          <p:nvPr>
            <p:ph type="body" sz="half" idx="1"/>
          </p:nvPr>
        </p:nvSpPr>
        <p:spPr>
          <a:xfrm>
            <a:off x="1206500" y="3352800"/>
            <a:ext cx="15262112" cy="9151716"/>
          </a:xfrm>
          <a:prstGeom prst="rect">
            <a:avLst/>
          </a:prstGeom>
        </p:spPr>
        <p:txBody>
          <a:bodyPr/>
          <a:lstStyle/>
          <a:p>
            <a:pPr marL="554736" indent="-554736" defTabSz="2218888">
              <a:spcBef>
                <a:spcPts val="4000"/>
              </a:spcBef>
              <a:defRPr sz="4368"/>
            </a:pPr>
            <a:r>
              <a:rPr dirty="0" err="1"/>
              <a:t>Развертывание</a:t>
            </a:r>
            <a:r>
              <a:rPr dirty="0"/>
              <a:t> </a:t>
            </a:r>
            <a:r>
              <a:rPr dirty="0" err="1"/>
              <a:t>всех</a:t>
            </a:r>
            <a:r>
              <a:rPr dirty="0"/>
              <a:t> </a:t>
            </a:r>
            <a:r>
              <a:rPr dirty="0" err="1"/>
              <a:t>подсистем</a:t>
            </a:r>
            <a:r>
              <a:rPr dirty="0"/>
              <a:t> </a:t>
            </a:r>
            <a:r>
              <a:rPr dirty="0" err="1"/>
              <a:t>реализована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</a:t>
            </a:r>
            <a:r>
              <a:rPr dirty="0" err="1"/>
              <a:t>автоматизированные</a:t>
            </a:r>
            <a:r>
              <a:rPr dirty="0"/>
              <a:t> </a:t>
            </a:r>
            <a:r>
              <a:rPr dirty="0" err="1"/>
              <a:t>сценарии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роли</a:t>
            </a:r>
            <a:r>
              <a:rPr dirty="0"/>
              <a:t> Ansible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rPr dirty="0" err="1"/>
              <a:t>Унификация</a:t>
            </a:r>
            <a:r>
              <a:rPr dirty="0"/>
              <a:t> </a:t>
            </a:r>
            <a:r>
              <a:rPr dirty="0" err="1"/>
              <a:t>сценариев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развертывать</a:t>
            </a:r>
            <a:r>
              <a:rPr dirty="0"/>
              <a:t> </a:t>
            </a:r>
            <a:r>
              <a:rPr dirty="0" err="1"/>
              <a:t>инфраструктуру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множестве</a:t>
            </a:r>
            <a:r>
              <a:rPr dirty="0"/>
              <a:t>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аппаратных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программных</a:t>
            </a:r>
            <a:r>
              <a:rPr dirty="0"/>
              <a:t> </a:t>
            </a:r>
            <a:r>
              <a:rPr dirty="0" err="1"/>
              <a:t>конфигурациях</a:t>
            </a:r>
            <a:endParaRPr dirty="0"/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rPr dirty="0" err="1"/>
              <a:t>Часть</a:t>
            </a:r>
            <a:r>
              <a:rPr dirty="0"/>
              <a:t> </a:t>
            </a:r>
            <a:r>
              <a:rPr dirty="0" err="1"/>
              <a:t>компонентов</a:t>
            </a:r>
            <a:r>
              <a:rPr dirty="0"/>
              <a:t> </a:t>
            </a:r>
            <a:r>
              <a:rPr dirty="0" err="1"/>
              <a:t>развернута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кафедральном</a:t>
            </a:r>
            <a:r>
              <a:rPr dirty="0"/>
              <a:t> </a:t>
            </a:r>
            <a:r>
              <a:rPr dirty="0" err="1"/>
              <a:t>сервере</a:t>
            </a:r>
            <a:r>
              <a:rPr dirty="0"/>
              <a:t> ИУ5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rPr dirty="0" err="1"/>
              <a:t>Полное</a:t>
            </a:r>
            <a:r>
              <a:rPr dirty="0"/>
              <a:t> </a:t>
            </a:r>
            <a:r>
              <a:rPr dirty="0" err="1"/>
              <a:t>развертывание</a:t>
            </a:r>
            <a:r>
              <a:rPr dirty="0"/>
              <a:t> </a:t>
            </a:r>
            <a:r>
              <a:rPr dirty="0" err="1"/>
              <a:t>автоматизированой</a:t>
            </a:r>
            <a:r>
              <a:rPr dirty="0"/>
              <a:t> </a:t>
            </a:r>
            <a:r>
              <a:rPr dirty="0" err="1"/>
              <a:t>инфраструктуры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нуля</a:t>
            </a:r>
            <a:r>
              <a:rPr dirty="0"/>
              <a:t> </a:t>
            </a:r>
            <a:r>
              <a:rPr dirty="0" err="1"/>
              <a:t>за</a:t>
            </a:r>
            <a:r>
              <a:rPr dirty="0"/>
              <a:t> 10-30 </a:t>
            </a:r>
            <a:r>
              <a:rPr dirty="0" err="1"/>
              <a:t>минут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помощью</a:t>
            </a:r>
            <a:r>
              <a:rPr dirty="0"/>
              <a:t> </a:t>
            </a:r>
            <a:r>
              <a:rPr dirty="0" err="1"/>
              <a:t>сценариев</a:t>
            </a:r>
            <a:endParaRPr dirty="0"/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rPr dirty="0" err="1"/>
              <a:t>Автообнаружение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предварительная</a:t>
            </a:r>
            <a:r>
              <a:rPr dirty="0"/>
              <a:t> </a:t>
            </a:r>
            <a:r>
              <a:rPr dirty="0" err="1"/>
              <a:t>настройка</a:t>
            </a:r>
            <a:r>
              <a:rPr dirty="0"/>
              <a:t> </a:t>
            </a:r>
            <a:r>
              <a:rPr dirty="0" err="1"/>
              <a:t>новых</a:t>
            </a:r>
            <a:r>
              <a:rPr dirty="0"/>
              <a:t> </a:t>
            </a:r>
            <a:r>
              <a:rPr dirty="0" err="1"/>
              <a:t>серверов</a:t>
            </a:r>
            <a:endParaRPr dirty="0"/>
          </a:p>
        </p:txBody>
      </p:sp>
      <p:pic>
        <p:nvPicPr>
          <p:cNvPr id="265" name="copy-iu5.png" descr="copy-iu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971" y="715938"/>
            <a:ext cx="5788406" cy="12284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Заключе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Заключение</a:t>
            </a:r>
          </a:p>
        </p:txBody>
      </p:sp>
      <p:sp>
        <p:nvSpPr>
          <p:cNvPr id="268" name="В процессе разработки системы автоматизации разработки и обеспечения доступности все поставленные задачи достигнуты.…"/>
          <p:cNvSpPr txBox="1">
            <a:spLocks noGrp="1"/>
          </p:cNvSpPr>
          <p:nvPr>
            <p:ph type="body" sz="half" idx="1"/>
          </p:nvPr>
        </p:nvSpPr>
        <p:spPr>
          <a:xfrm>
            <a:off x="1206500" y="4895369"/>
            <a:ext cx="21971000" cy="5218992"/>
          </a:xfrm>
          <a:prstGeom prst="rect">
            <a:avLst/>
          </a:prstGeom>
        </p:spPr>
        <p:txBody>
          <a:bodyPr/>
          <a:lstStyle/>
          <a:p>
            <a:r>
              <a:t>В процессе разработки системы автоматизации разработки и обеспечения доступности все поставленные задачи достигнуты.</a:t>
            </a:r>
          </a:p>
          <a:p>
            <a:r>
              <a:t>Разработанная система:</a:t>
            </a:r>
            <a:br/>
            <a:r>
              <a:t>- удовлетворяет функциональным требованиям</a:t>
            </a:r>
            <a:br/>
            <a:r>
              <a:t>- имеет богатый потенциал дальнейших усовершенствований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Список публикаци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Список публикаций</a:t>
            </a:r>
          </a:p>
        </p:txBody>
      </p:sp>
      <p:sp>
        <p:nvSpPr>
          <p:cNvPr id="271" name="Кучеренко М.А., Манифест о цифровой экосистеме кафедральных проектов // Сборник тезисов докладов по итогам Всероссийской студенческой конференции «Студенческая научная весна», посвященной 175-летию Н.Е. Жуковского, 2022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dirty="0" err="1"/>
              <a:t>Кучеренко</a:t>
            </a:r>
            <a:r>
              <a:rPr dirty="0"/>
              <a:t> М.А., </a:t>
            </a:r>
            <a:r>
              <a:rPr dirty="0" err="1"/>
              <a:t>Манифест</a:t>
            </a:r>
            <a:r>
              <a:rPr dirty="0"/>
              <a:t> </a:t>
            </a:r>
            <a:r>
              <a:rPr dirty="0" err="1"/>
              <a:t>о</a:t>
            </a:r>
            <a:r>
              <a:rPr dirty="0"/>
              <a:t> </a:t>
            </a:r>
            <a:r>
              <a:rPr dirty="0" err="1"/>
              <a:t>цифровои</a:t>
            </a:r>
            <a:r>
              <a:rPr dirty="0"/>
              <a:t>̆ </a:t>
            </a:r>
            <a:r>
              <a:rPr dirty="0" err="1"/>
              <a:t>экосистеме</a:t>
            </a:r>
            <a:r>
              <a:rPr dirty="0"/>
              <a:t> </a:t>
            </a:r>
            <a:r>
              <a:rPr dirty="0" err="1"/>
              <a:t>кафедральных</a:t>
            </a:r>
            <a:r>
              <a:rPr dirty="0"/>
              <a:t> </a:t>
            </a:r>
            <a:r>
              <a:rPr dirty="0" err="1"/>
              <a:t>проектов</a:t>
            </a:r>
            <a:r>
              <a:rPr dirty="0"/>
              <a:t> // </a:t>
            </a:r>
            <a:r>
              <a:rPr dirty="0" err="1"/>
              <a:t>Сборник</a:t>
            </a:r>
            <a:r>
              <a:rPr dirty="0"/>
              <a:t> </a:t>
            </a:r>
            <a:r>
              <a:rPr dirty="0" err="1"/>
              <a:t>тезисов</a:t>
            </a:r>
            <a:r>
              <a:rPr dirty="0"/>
              <a:t> </a:t>
            </a:r>
            <a:r>
              <a:rPr dirty="0" err="1"/>
              <a:t>докладов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итогам</a:t>
            </a:r>
            <a:r>
              <a:rPr dirty="0"/>
              <a:t> </a:t>
            </a:r>
            <a:r>
              <a:rPr dirty="0" err="1"/>
              <a:t>Всероссийскои</a:t>
            </a:r>
            <a:r>
              <a:rPr dirty="0"/>
              <a:t>̆ </a:t>
            </a:r>
            <a:r>
              <a:rPr dirty="0" err="1"/>
              <a:t>студенческои</a:t>
            </a:r>
            <a:r>
              <a:rPr dirty="0"/>
              <a:t>̆ </a:t>
            </a:r>
            <a:r>
              <a:rPr dirty="0" err="1"/>
              <a:t>конференции</a:t>
            </a:r>
            <a:r>
              <a:rPr dirty="0"/>
              <a:t> «</a:t>
            </a:r>
            <a:r>
              <a:rPr dirty="0" err="1"/>
              <a:t>Студенческая</a:t>
            </a:r>
            <a:r>
              <a:rPr dirty="0"/>
              <a:t> </a:t>
            </a:r>
            <a:r>
              <a:rPr dirty="0" err="1"/>
              <a:t>научная</a:t>
            </a:r>
            <a:r>
              <a:rPr dirty="0"/>
              <a:t> </a:t>
            </a:r>
            <a:r>
              <a:rPr dirty="0" err="1"/>
              <a:t>весна</a:t>
            </a:r>
            <a:r>
              <a:rPr dirty="0"/>
              <a:t>», </a:t>
            </a:r>
            <a:r>
              <a:rPr dirty="0" err="1"/>
              <a:t>посвященнои</a:t>
            </a:r>
            <a:r>
              <a:rPr dirty="0"/>
              <a:t>̆ 175-летию Н.Е. </a:t>
            </a:r>
            <a:r>
              <a:rPr dirty="0" err="1"/>
              <a:t>Жуковского</a:t>
            </a:r>
            <a:r>
              <a:rPr dirty="0"/>
              <a:t>, 2022.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rPr dirty="0" err="1"/>
              <a:t>Создание</a:t>
            </a:r>
            <a:r>
              <a:rPr dirty="0"/>
              <a:t> </a:t>
            </a:r>
            <a:r>
              <a:rPr dirty="0" err="1"/>
              <a:t>интеллектуального</a:t>
            </a:r>
            <a:r>
              <a:rPr dirty="0"/>
              <a:t> </a:t>
            </a:r>
            <a:r>
              <a:rPr dirty="0" err="1"/>
              <a:t>сервиса</a:t>
            </a:r>
            <a:r>
              <a:rPr dirty="0"/>
              <a:t> "</a:t>
            </a:r>
            <a:r>
              <a:rPr dirty="0" err="1"/>
              <a:t>миварная</a:t>
            </a:r>
            <a:r>
              <a:rPr dirty="0"/>
              <a:t> </a:t>
            </a:r>
            <a:r>
              <a:rPr dirty="0" err="1"/>
              <a:t>активная</a:t>
            </a:r>
            <a:r>
              <a:rPr dirty="0"/>
              <a:t> </a:t>
            </a:r>
            <a:r>
              <a:rPr dirty="0" err="1"/>
              <a:t>энциклопедия</a:t>
            </a:r>
            <a:r>
              <a:rPr dirty="0"/>
              <a:t>" / </a:t>
            </a:r>
            <a:r>
              <a:rPr dirty="0" err="1"/>
              <a:t>Р</a:t>
            </a:r>
            <a:r>
              <a:rPr dirty="0"/>
              <a:t>. </a:t>
            </a:r>
            <a:r>
              <a:rPr dirty="0" err="1"/>
              <a:t>Г</a:t>
            </a:r>
            <a:r>
              <a:rPr dirty="0"/>
              <a:t>. </a:t>
            </a:r>
            <a:r>
              <a:rPr dirty="0" err="1"/>
              <a:t>Байбарин</a:t>
            </a:r>
            <a:r>
              <a:rPr dirty="0"/>
              <a:t>, </a:t>
            </a:r>
            <a:r>
              <a:rPr dirty="0" err="1"/>
              <a:t>М</a:t>
            </a:r>
            <a:r>
              <a:rPr dirty="0"/>
              <a:t>. </a:t>
            </a:r>
            <a:r>
              <a:rPr dirty="0" err="1"/>
              <a:t>А</a:t>
            </a:r>
            <a:r>
              <a:rPr dirty="0"/>
              <a:t>. </a:t>
            </a:r>
            <a:r>
              <a:rPr dirty="0" err="1"/>
              <a:t>Кучеренко</a:t>
            </a:r>
            <a:r>
              <a:rPr dirty="0"/>
              <a:t>, </a:t>
            </a:r>
            <a:r>
              <a:rPr dirty="0" err="1"/>
              <a:t>Н</a:t>
            </a:r>
            <a:r>
              <a:rPr dirty="0"/>
              <a:t>. </a:t>
            </a:r>
            <a:r>
              <a:rPr dirty="0" err="1"/>
              <a:t>В</a:t>
            </a:r>
            <a:r>
              <a:rPr dirty="0"/>
              <a:t>. </a:t>
            </a:r>
            <a:r>
              <a:rPr dirty="0" err="1"/>
              <a:t>Тюлькина</a:t>
            </a:r>
            <a:r>
              <a:rPr dirty="0"/>
              <a:t> [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др</a:t>
            </a:r>
            <a:r>
              <a:rPr dirty="0"/>
              <a:t>.] // </a:t>
            </a:r>
            <a:r>
              <a:rPr dirty="0" err="1"/>
              <a:t>Фундаментальные</a:t>
            </a:r>
            <a:r>
              <a:rPr dirty="0"/>
              <a:t> </a:t>
            </a:r>
            <a:r>
              <a:rPr dirty="0" err="1"/>
              <a:t>основы</a:t>
            </a:r>
            <a:r>
              <a:rPr dirty="0"/>
              <a:t> </a:t>
            </a:r>
            <a:r>
              <a:rPr dirty="0" err="1"/>
              <a:t>физики</a:t>
            </a:r>
            <a:r>
              <a:rPr dirty="0"/>
              <a:t>, </a:t>
            </a:r>
            <a:r>
              <a:rPr dirty="0" err="1"/>
              <a:t>химии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механики</a:t>
            </a:r>
            <a:r>
              <a:rPr dirty="0"/>
              <a:t> </a:t>
            </a:r>
            <a:r>
              <a:rPr dirty="0" err="1"/>
              <a:t>наукоёмких</a:t>
            </a:r>
            <a:r>
              <a:rPr dirty="0"/>
              <a:t> </a:t>
            </a:r>
            <a:r>
              <a:rPr dirty="0" err="1"/>
              <a:t>технологических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формообразования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сборки</a:t>
            </a:r>
            <a:r>
              <a:rPr dirty="0"/>
              <a:t> </a:t>
            </a:r>
            <a:r>
              <a:rPr dirty="0" err="1"/>
              <a:t>изделий</a:t>
            </a:r>
            <a:r>
              <a:rPr dirty="0"/>
              <a:t> : </a:t>
            </a:r>
            <a:r>
              <a:rPr dirty="0" err="1"/>
              <a:t>Сборник</a:t>
            </a:r>
            <a:r>
              <a:rPr dirty="0"/>
              <a:t> </a:t>
            </a:r>
            <a:r>
              <a:rPr dirty="0" err="1"/>
              <a:t>трудов</a:t>
            </a:r>
            <a:r>
              <a:rPr dirty="0"/>
              <a:t> </a:t>
            </a:r>
            <a:r>
              <a:rPr dirty="0" err="1"/>
              <a:t>научного</a:t>
            </a:r>
            <a:r>
              <a:rPr dirty="0"/>
              <a:t> </a:t>
            </a:r>
            <a:r>
              <a:rPr dirty="0" err="1"/>
              <a:t>симпозиума</a:t>
            </a:r>
            <a:r>
              <a:rPr dirty="0"/>
              <a:t> </a:t>
            </a:r>
            <a:r>
              <a:rPr dirty="0" err="1"/>
              <a:t>технологов-машиностроителей</a:t>
            </a:r>
            <a:r>
              <a:rPr dirty="0"/>
              <a:t>, </a:t>
            </a:r>
            <a:r>
              <a:rPr dirty="0" err="1"/>
              <a:t>Ростов-на-Дону</a:t>
            </a:r>
            <a:r>
              <a:rPr dirty="0"/>
              <a:t>, 22–26 </a:t>
            </a:r>
            <a:r>
              <a:rPr dirty="0" err="1"/>
              <a:t>сентября</a:t>
            </a:r>
            <a:r>
              <a:rPr dirty="0"/>
              <a:t> 2021 </a:t>
            </a:r>
            <a:r>
              <a:rPr dirty="0" err="1"/>
              <a:t>года</a:t>
            </a:r>
            <a:r>
              <a:rPr dirty="0"/>
              <a:t>. – </a:t>
            </a:r>
            <a:r>
              <a:rPr dirty="0" err="1"/>
              <a:t>Ростов-на-Дону</a:t>
            </a:r>
            <a:r>
              <a:rPr dirty="0"/>
              <a:t>: </a:t>
            </a:r>
            <a:r>
              <a:rPr dirty="0" err="1"/>
              <a:t>Донской</a:t>
            </a:r>
            <a:r>
              <a:rPr dirty="0"/>
              <a:t> </a:t>
            </a:r>
            <a:r>
              <a:rPr dirty="0" err="1"/>
              <a:t>государственный</a:t>
            </a:r>
            <a:r>
              <a:rPr dirty="0"/>
              <a:t> </a:t>
            </a:r>
            <a:r>
              <a:rPr dirty="0" err="1"/>
              <a:t>технический</a:t>
            </a:r>
            <a:r>
              <a:rPr dirty="0"/>
              <a:t> </a:t>
            </a:r>
            <a:r>
              <a:rPr dirty="0" err="1"/>
              <a:t>университет</a:t>
            </a:r>
            <a:r>
              <a:rPr dirty="0"/>
              <a:t>, 2021. – </a:t>
            </a:r>
            <a:r>
              <a:rPr dirty="0" err="1"/>
              <a:t>С</a:t>
            </a:r>
            <a:r>
              <a:rPr dirty="0"/>
              <a:t>. 219-227. – EDN PZWWEC.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rPr dirty="0" err="1"/>
              <a:t>О</a:t>
            </a:r>
            <a:r>
              <a:rPr dirty="0"/>
              <a:t> </a:t>
            </a:r>
            <a:r>
              <a:rPr dirty="0" err="1"/>
              <a:t>создании</a:t>
            </a:r>
            <a:r>
              <a:rPr dirty="0"/>
              <a:t> </a:t>
            </a:r>
            <a:r>
              <a:rPr dirty="0" err="1"/>
              <a:t>интеллектуальной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"</a:t>
            </a:r>
            <a:r>
              <a:rPr dirty="0" err="1"/>
              <a:t>миварная</a:t>
            </a:r>
            <a:r>
              <a:rPr dirty="0"/>
              <a:t> </a:t>
            </a:r>
            <a:r>
              <a:rPr dirty="0" err="1"/>
              <a:t>активная</a:t>
            </a:r>
            <a:r>
              <a:rPr dirty="0"/>
              <a:t> </a:t>
            </a:r>
            <a:r>
              <a:rPr dirty="0" err="1"/>
              <a:t>энциклопедия</a:t>
            </a:r>
            <a:r>
              <a:rPr dirty="0"/>
              <a:t>" / </a:t>
            </a:r>
            <a:r>
              <a:rPr dirty="0" err="1"/>
              <a:t>Р</a:t>
            </a:r>
            <a:r>
              <a:rPr dirty="0"/>
              <a:t>. </a:t>
            </a:r>
            <a:r>
              <a:rPr dirty="0" err="1"/>
              <a:t>Г</a:t>
            </a:r>
            <a:r>
              <a:rPr dirty="0"/>
              <a:t>. </a:t>
            </a:r>
            <a:r>
              <a:rPr dirty="0" err="1"/>
              <a:t>Байбарин</a:t>
            </a:r>
            <a:r>
              <a:rPr dirty="0"/>
              <a:t>, </a:t>
            </a:r>
            <a:r>
              <a:rPr dirty="0" err="1"/>
              <a:t>М</a:t>
            </a:r>
            <a:r>
              <a:rPr dirty="0"/>
              <a:t>. </a:t>
            </a:r>
            <a:r>
              <a:rPr dirty="0" err="1"/>
              <a:t>А</a:t>
            </a:r>
            <a:r>
              <a:rPr dirty="0"/>
              <a:t>. </a:t>
            </a:r>
            <a:r>
              <a:rPr dirty="0" err="1"/>
              <a:t>Кучеренко</a:t>
            </a:r>
            <a:r>
              <a:rPr dirty="0"/>
              <a:t>, </a:t>
            </a:r>
            <a:r>
              <a:rPr dirty="0" err="1"/>
              <a:t>Н</a:t>
            </a:r>
            <a:r>
              <a:rPr dirty="0"/>
              <a:t>. </a:t>
            </a:r>
            <a:r>
              <a:rPr dirty="0" err="1"/>
              <a:t>В</a:t>
            </a:r>
            <a:r>
              <a:rPr dirty="0"/>
              <a:t>. </a:t>
            </a:r>
            <a:r>
              <a:rPr dirty="0" err="1"/>
              <a:t>Тюлькина</a:t>
            </a:r>
            <a:r>
              <a:rPr dirty="0"/>
              <a:t> [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др</a:t>
            </a:r>
            <a:r>
              <a:rPr dirty="0"/>
              <a:t>.] // </a:t>
            </a:r>
            <a:r>
              <a:rPr dirty="0" err="1"/>
              <a:t>Естественные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технические</a:t>
            </a:r>
            <a:r>
              <a:rPr dirty="0"/>
              <a:t> </a:t>
            </a:r>
            <a:r>
              <a:rPr dirty="0" err="1"/>
              <a:t>науки</a:t>
            </a:r>
            <a:r>
              <a:rPr dirty="0"/>
              <a:t>. – 2022. – № 3(166). – </a:t>
            </a:r>
            <a:r>
              <a:rPr dirty="0" err="1"/>
              <a:t>С</a:t>
            </a:r>
            <a:r>
              <a:rPr dirty="0"/>
              <a:t>. 148-155. – EDN HDNGFL.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rPr dirty="0"/>
              <a:t>Р.Г. </a:t>
            </a:r>
            <a:r>
              <a:rPr dirty="0" err="1"/>
              <a:t>Байбарин</a:t>
            </a:r>
            <a:r>
              <a:rPr dirty="0"/>
              <a:t>, Н.В. </a:t>
            </a:r>
            <a:r>
              <a:rPr dirty="0" err="1"/>
              <a:t>Тюлькина</a:t>
            </a:r>
            <a:r>
              <a:rPr dirty="0"/>
              <a:t>, М.А. </a:t>
            </a:r>
            <a:r>
              <a:rPr dirty="0" err="1"/>
              <a:t>Кучеренко</a:t>
            </a:r>
            <a:r>
              <a:rPr dirty="0"/>
              <a:t>, Т.И. </a:t>
            </a:r>
            <a:r>
              <a:rPr dirty="0" err="1"/>
              <a:t>Ханмурзин</a:t>
            </a:r>
            <a:r>
              <a:rPr dirty="0"/>
              <a:t>, И.Г. </a:t>
            </a:r>
            <a:r>
              <a:rPr dirty="0" err="1"/>
              <a:t>Булатова</a:t>
            </a:r>
            <a:r>
              <a:rPr dirty="0"/>
              <a:t> </a:t>
            </a:r>
            <a:r>
              <a:rPr dirty="0" err="1"/>
              <a:t>Мультимодель</a:t>
            </a:r>
            <a:r>
              <a:rPr dirty="0"/>
              <a:t>. </a:t>
            </a:r>
            <a:r>
              <a:rPr dirty="0" err="1"/>
              <a:t>Анализ</a:t>
            </a:r>
            <a:r>
              <a:rPr dirty="0"/>
              <a:t> </a:t>
            </a:r>
            <a:r>
              <a:rPr dirty="0" err="1"/>
              <a:t>применения</a:t>
            </a:r>
            <a:r>
              <a:rPr dirty="0"/>
              <a:t> </a:t>
            </a:r>
            <a:r>
              <a:rPr dirty="0" err="1"/>
              <a:t>параллельных</a:t>
            </a:r>
            <a:r>
              <a:rPr dirty="0"/>
              <a:t> </a:t>
            </a:r>
            <a:r>
              <a:rPr dirty="0" err="1"/>
              <a:t>вычислений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миварных</a:t>
            </a:r>
            <a:r>
              <a:rPr dirty="0"/>
              <a:t> </a:t>
            </a:r>
            <a:r>
              <a:rPr dirty="0" err="1"/>
              <a:t>моделей</a:t>
            </a:r>
            <a:r>
              <a:rPr dirty="0"/>
              <a:t> // </a:t>
            </a:r>
            <a:r>
              <a:rPr dirty="0" err="1"/>
              <a:t>Искусственный</a:t>
            </a:r>
            <a:r>
              <a:rPr dirty="0"/>
              <a:t> </a:t>
            </a:r>
            <a:r>
              <a:rPr dirty="0" err="1"/>
              <a:t>интеллект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автоматизированных</a:t>
            </a:r>
            <a:r>
              <a:rPr dirty="0"/>
              <a:t> </a:t>
            </a:r>
            <a:r>
              <a:rPr dirty="0" err="1"/>
              <a:t>системах</a:t>
            </a:r>
            <a:r>
              <a:rPr dirty="0"/>
              <a:t> </a:t>
            </a:r>
            <a:r>
              <a:rPr dirty="0" err="1"/>
              <a:t>управления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обработки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. ИИАСУ’22. </a:t>
            </a:r>
            <a:r>
              <a:rPr dirty="0" err="1"/>
              <a:t>Сборник</a:t>
            </a:r>
            <a:r>
              <a:rPr dirty="0"/>
              <a:t> </a:t>
            </a:r>
            <a:r>
              <a:rPr dirty="0" err="1"/>
              <a:t>статей</a:t>
            </a:r>
            <a:r>
              <a:rPr dirty="0"/>
              <a:t> </a:t>
            </a:r>
            <a:r>
              <a:rPr dirty="0" err="1"/>
              <a:t>всероссийской</a:t>
            </a:r>
            <a:r>
              <a:rPr dirty="0"/>
              <a:t> </a:t>
            </a:r>
            <a:r>
              <a:rPr dirty="0" err="1"/>
              <a:t>научной</a:t>
            </a:r>
            <a:r>
              <a:rPr dirty="0"/>
              <a:t> </a:t>
            </a:r>
            <a:r>
              <a:rPr dirty="0" err="1"/>
              <a:t>конференции</a:t>
            </a:r>
            <a:r>
              <a:rPr dirty="0"/>
              <a:t>. – </a:t>
            </a:r>
            <a:r>
              <a:rPr dirty="0" err="1"/>
              <a:t>М</a:t>
            </a:r>
            <a:r>
              <a:rPr dirty="0"/>
              <a:t>.: ИНФРА-М. – 2022. – Т.2. – </a:t>
            </a:r>
            <a:r>
              <a:rPr dirty="0" err="1"/>
              <a:t>С</a:t>
            </a:r>
            <a:r>
              <a:rPr dirty="0"/>
              <a:t>. 48-56.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Снимок экрана 2022-06-03 в 23.05.02.png" descr="Снимок экрана 2022-06-03 в 23.05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9" y="459699"/>
            <a:ext cx="24017082" cy="12796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Перечень зада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Перечень задач</a:t>
            </a:r>
          </a:p>
        </p:txBody>
      </p:sp>
      <p:sp>
        <p:nvSpPr>
          <p:cNvPr id="162" name="Провести анализ предметной области…"/>
          <p:cNvSpPr txBox="1">
            <a:spLocks noGrp="1"/>
          </p:cNvSpPr>
          <p:nvPr>
            <p:ph type="body" idx="1"/>
          </p:nvPr>
        </p:nvSpPr>
        <p:spPr>
          <a:xfrm>
            <a:off x="1206500" y="5007867"/>
            <a:ext cx="21971000" cy="6321349"/>
          </a:xfrm>
          <a:prstGeom prst="rect">
            <a:avLst/>
          </a:prstGeom>
        </p:spPr>
        <p:txBody>
          <a:bodyPr/>
          <a:lstStyle/>
          <a:p>
            <a:r>
              <a:t>Провести анализ предметной области</a:t>
            </a:r>
          </a:p>
          <a:p>
            <a:r>
              <a:t>Провести анализ аналогов и прототипов и выбор ПО</a:t>
            </a:r>
          </a:p>
          <a:p>
            <a:r>
              <a:t>Спроектировать и подготовить аппаратную платформу для проекта</a:t>
            </a:r>
          </a:p>
          <a:p>
            <a:r>
              <a:t>Спроектировать и развернуть все требуемые подсистемы инфраструктуры</a:t>
            </a:r>
          </a:p>
          <a:p>
            <a:r>
              <a:t>Провести анализ нагрузки на разрабатываемые компоненты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Предметная област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Предметная область</a:t>
            </a:r>
          </a:p>
        </p:txBody>
      </p:sp>
      <p:pic>
        <p:nvPicPr>
          <p:cNvPr id="165" name="area.png" descr="area.png"/>
          <p:cNvPicPr>
            <a:picLocks noChangeAspect="1"/>
          </p:cNvPicPr>
          <p:nvPr/>
        </p:nvPicPr>
        <p:blipFill>
          <a:blip r:embed="rId2"/>
          <a:srcRect l="5158" t="4814" r="5158" b="4814"/>
          <a:stretch>
            <a:fillRect/>
          </a:stretch>
        </p:blipFill>
        <p:spPr>
          <a:xfrm>
            <a:off x="12894371" y="962223"/>
            <a:ext cx="11158292" cy="11791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User-side.png" descr="User-si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36" y="3029405"/>
            <a:ext cx="11972113" cy="967821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Линия"/>
          <p:cNvSpPr/>
          <p:nvPr/>
        </p:nvSpPr>
        <p:spPr>
          <a:xfrm flipV="1">
            <a:off x="12484274" y="0"/>
            <a:ext cx="1" cy="13716000"/>
          </a:xfrm>
          <a:prstGeom prst="line">
            <a:avLst/>
          </a:prstGeom>
          <a:ln w="762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Анализ аналогов и прототипо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Анализ аналогов и прототипов</a:t>
            </a:r>
          </a:p>
        </p:txBody>
      </p:sp>
      <p:graphicFrame>
        <p:nvGraphicFramePr>
          <p:cNvPr id="170" name="Таблица"/>
          <p:cNvGraphicFramePr/>
          <p:nvPr/>
        </p:nvGraphicFramePr>
        <p:xfrm>
          <a:off x="14595684" y="5061315"/>
          <a:ext cx="8849255" cy="736543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769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7336"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Критерий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Коэффициент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OpenStack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Kubernetes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indent="22859"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Прототип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336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Адаптация решения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indent="23495"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336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Удобство работы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indent="23495"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336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Отказоустойчивость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indent="23495"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336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Масштабируемость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7336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Документированность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4993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Возможность расширения функционала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9678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Кроссплатформенность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7336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Итого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/>
                      </a:pPr>
                      <a:endParaRPr/>
                    </a:p>
                  </a:txBody>
                  <a:tcPr marL="63500" marR="63500" marT="0" marB="0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0.440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0.810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71" name="Таблица"/>
          <p:cNvGraphicFramePr/>
          <p:nvPr/>
        </p:nvGraphicFramePr>
        <p:xfrm>
          <a:off x="1056912" y="9629749"/>
          <a:ext cx="4920392" cy="335342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46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060"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5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х1 = 5а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060"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5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х2 = 2а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060"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  <a:defRPr sz="25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х3 = </a:t>
                      </a: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t>а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060"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  <a:defRPr sz="25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х4 = </a:t>
                      </a: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t>а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060"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5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х5 = а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060"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  <a:defRPr sz="25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х6 = </a:t>
                      </a: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t>а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060"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  <a:defRPr sz="25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х</a:t>
                      </a: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r>
                        <a:t> = 2а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2" name="Подсчет весовых коэффициентов…"/>
          <p:cNvSpPr txBox="1"/>
          <p:nvPr/>
        </p:nvSpPr>
        <p:spPr>
          <a:xfrm>
            <a:off x="6154568" y="10291330"/>
            <a:ext cx="6059995" cy="2030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450215" algn="just" defTabSz="449580">
              <a:lnSpc>
                <a:spcPct val="150000"/>
              </a:lnSpc>
              <a:spcBef>
                <a:spcPts val="600"/>
              </a:spcBef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Подсчет весовых коэффициентов</a:t>
            </a:r>
          </a:p>
          <a:p>
            <a:pPr indent="450215" algn="just" defTabSz="449580">
              <a:lnSpc>
                <a:spcPct val="150000"/>
              </a:lnSpc>
              <a:spcBef>
                <a:spcPts val="600"/>
              </a:spcBef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∑ = 20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а =</a:t>
            </a:r>
            <a:r>
              <a:t>&gt; a = 0.05</a:t>
            </a:r>
          </a:p>
        </p:txBody>
      </p:sp>
      <p:sp>
        <p:nvSpPr>
          <p:cNvPr id="173" name="Таблица 2 - Критерии сравнения"/>
          <p:cNvSpPr txBox="1"/>
          <p:nvPr/>
        </p:nvSpPr>
        <p:spPr>
          <a:xfrm>
            <a:off x="1039642" y="8623958"/>
            <a:ext cx="5577595" cy="131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49580">
              <a:lnSpc>
                <a:spcPct val="150000"/>
              </a:lnSpc>
              <a:spcBef>
                <a:spcPts val="600"/>
              </a:spcBef>
              <a:defRPr sz="3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dirty="0" err="1"/>
              <a:t>Таблица</a:t>
            </a:r>
            <a:r>
              <a:rPr b="1" dirty="0"/>
              <a:t> 2</a:t>
            </a:r>
            <a:r>
              <a:rPr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- </a:t>
            </a:r>
            <a:r>
              <a:rPr dirty="0" err="1"/>
              <a:t>Критерии</a:t>
            </a:r>
            <a:r>
              <a:rPr dirty="0"/>
              <a:t> </a:t>
            </a:r>
            <a:r>
              <a:rPr dirty="0" err="1"/>
              <a:t>сравнения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74" name="Таблица"/>
          <p:cNvGraphicFramePr/>
          <p:nvPr/>
        </p:nvGraphicFramePr>
        <p:xfrm>
          <a:off x="1039642" y="3865022"/>
          <a:ext cx="12466896" cy="440601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116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6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6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36"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Вариант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OpenStack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Kubernetes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Прототип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36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В1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36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В2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36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В3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336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Результат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36">
                <a:tc>
                  <a:txBody>
                    <a:bodyPr/>
                    <a:lstStyle/>
                    <a:p>
                      <a:pPr algn="just"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Парето-оптимальность варианта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Да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Да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49580">
                        <a:spcBef>
                          <a:spcPts val="600"/>
                        </a:spcBef>
                      </a:pPr>
                      <a:r>
                        <a:rPr sz="2300" dirty="0" err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Да</a:t>
                      </a:r>
                      <a:endParaRPr sz="2300" dirty="0"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5" name="Таблица 1 - Проверка на парето-оптимальность"/>
          <p:cNvSpPr txBox="1"/>
          <p:nvPr/>
        </p:nvSpPr>
        <p:spPr>
          <a:xfrm>
            <a:off x="1039642" y="2854875"/>
            <a:ext cx="7999959" cy="131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49580">
              <a:lnSpc>
                <a:spcPct val="150000"/>
              </a:lnSpc>
              <a:spcBef>
                <a:spcPts val="600"/>
              </a:spcBef>
              <a:defRPr sz="3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dirty="0" err="1"/>
              <a:t>Таблица</a:t>
            </a:r>
            <a:r>
              <a:rPr b="1" dirty="0"/>
              <a:t> 1</a:t>
            </a:r>
            <a:r>
              <a:rPr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- </a:t>
            </a:r>
            <a:r>
              <a:rPr dirty="0" err="1"/>
              <a:t>Проверка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парето-оптимальность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Таблица 3 - Сравнение с учетом баллов и весов"/>
          <p:cNvSpPr txBox="1"/>
          <p:nvPr/>
        </p:nvSpPr>
        <p:spPr>
          <a:xfrm>
            <a:off x="14595684" y="4081396"/>
            <a:ext cx="7940986" cy="131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49580">
              <a:lnSpc>
                <a:spcPct val="150000"/>
              </a:lnSpc>
              <a:spcBef>
                <a:spcPts val="600"/>
              </a:spcBef>
              <a:defRPr sz="3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dirty="0" err="1"/>
              <a:t>Таблица</a:t>
            </a:r>
            <a:r>
              <a:rPr b="1" dirty="0"/>
              <a:t> 3</a:t>
            </a:r>
            <a:r>
              <a:rPr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- </a:t>
            </a:r>
            <a:r>
              <a:rPr dirty="0" err="1"/>
              <a:t>Сравнение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учетом</a:t>
            </a:r>
            <a:r>
              <a:rPr dirty="0"/>
              <a:t> </a:t>
            </a:r>
            <a:r>
              <a:rPr dirty="0" err="1"/>
              <a:t>баллов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весов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Выбор аппаратных средст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Выбор аппаратных средств</a:t>
            </a:r>
          </a:p>
        </p:txBody>
      </p:sp>
      <p:pic>
        <p:nvPicPr>
          <p:cNvPr id="179" name="Снимок экрана 2022-06-03 в 18.00.28.png" descr="Снимок экрана 2022-06-03 в 18.00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8" y="7012402"/>
            <a:ext cx="13008909" cy="1540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Снимок экрана 2022-06-03 в 18.11.06.png" descr="Снимок экрана 2022-06-03 в 18.11.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59" y="1088925"/>
            <a:ext cx="9719774" cy="6217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Снимок экрана 2022-06-03 в 18.24.07.png" descr="Снимок экрана 2022-06-03 в 18.24.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999" y="10872306"/>
            <a:ext cx="6028139" cy="964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Снимок экрана 2022-06-03 в 18.26.01.png" descr="Снимок экрана 2022-06-03 в 18.26.01.png"/>
          <p:cNvPicPr>
            <a:picLocks noChangeAspect="1"/>
          </p:cNvPicPr>
          <p:nvPr/>
        </p:nvPicPr>
        <p:blipFill>
          <a:blip r:embed="rId5"/>
          <a:srcRect l="28361" b="45582"/>
          <a:stretch>
            <a:fillRect/>
          </a:stretch>
        </p:blipFill>
        <p:spPr>
          <a:xfrm>
            <a:off x="3149584" y="3493573"/>
            <a:ext cx="7235330" cy="1387897"/>
          </a:xfrm>
          <a:prstGeom prst="rect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prstDash val="sysDot"/>
            <a:miter lim="400000"/>
          </a:ln>
        </p:spPr>
      </p:pic>
      <p:sp>
        <p:nvSpPr>
          <p:cNvPr id="183" name="Удельная стоимость для серверов Raspberry Pi:"/>
          <p:cNvSpPr txBox="1"/>
          <p:nvPr/>
        </p:nvSpPr>
        <p:spPr>
          <a:xfrm>
            <a:off x="1178343" y="6007641"/>
            <a:ext cx="1232683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Удельная стоимость для серверов Raspberry Pi:</a:t>
            </a:r>
          </a:p>
        </p:txBody>
      </p:sp>
      <p:sp>
        <p:nvSpPr>
          <p:cNvPr id="184" name="Удельная стоимость для виртуальных машин:"/>
          <p:cNvSpPr txBox="1"/>
          <p:nvPr/>
        </p:nvSpPr>
        <p:spPr>
          <a:xfrm>
            <a:off x="1277276" y="9986251"/>
            <a:ext cx="11993762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Удельная стоимость для виртуальных машин:</a:t>
            </a:r>
          </a:p>
        </p:txBody>
      </p:sp>
      <p:pic>
        <p:nvPicPr>
          <p:cNvPr id="185" name="Снимок экрана 2022-06-03 в 18.13.25.png" descr="Снимок экрана 2022-06-03 в 18.13.25.png"/>
          <p:cNvPicPr>
            <a:picLocks noChangeAspect="1"/>
          </p:cNvPicPr>
          <p:nvPr/>
        </p:nvPicPr>
        <p:blipFill>
          <a:blip r:embed="rId6"/>
          <a:srcRect l="1636" r="3327"/>
          <a:stretch>
            <a:fillRect/>
          </a:stretch>
        </p:blipFill>
        <p:spPr>
          <a:xfrm>
            <a:off x="14811090" y="7597125"/>
            <a:ext cx="9053588" cy="565853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(1)"/>
          <p:cNvSpPr txBox="1"/>
          <p:nvPr/>
        </p:nvSpPr>
        <p:spPr>
          <a:xfrm>
            <a:off x="10746937" y="3800407"/>
            <a:ext cx="825104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(1)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Подсистем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Подсистемы</a:t>
            </a:r>
          </a:p>
        </p:txBody>
      </p:sp>
      <p:sp>
        <p:nvSpPr>
          <p:cNvPr id="189" name="Для упрощения проекта производится его структурная декомпозиция на подсистемы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1235765" cy="8256012"/>
          </a:xfrm>
          <a:prstGeom prst="rect">
            <a:avLst/>
          </a:prstGeom>
        </p:spPr>
        <p:txBody>
          <a:bodyPr/>
          <a:lstStyle/>
          <a:p>
            <a:r>
              <a:t>Для упрощения проекта производится его структурная декомпозиция на подсистемы</a:t>
            </a:r>
          </a:p>
          <a:p>
            <a:r>
              <a:t>Каждая подсистема выступает в роли «черного ящика» для других подсистем</a:t>
            </a:r>
          </a:p>
          <a:p>
            <a:r>
              <a:t>Максимизация подхода *aaS</a:t>
            </a:r>
          </a:p>
          <a:p>
            <a:r>
              <a:t>Разделение на этапы с приоритизацией</a:t>
            </a:r>
          </a:p>
        </p:txBody>
      </p:sp>
      <p:pic>
        <p:nvPicPr>
          <p:cNvPr id="190" name="sub.png" descr="sub.png"/>
          <p:cNvPicPr>
            <a:picLocks noChangeAspect="1"/>
          </p:cNvPicPr>
          <p:nvPr/>
        </p:nvPicPr>
        <p:blipFill>
          <a:blip r:embed="rId2"/>
          <a:srcRect l="6187" t="5930" r="7593" b="5930"/>
          <a:stretch>
            <a:fillRect/>
          </a:stretch>
        </p:blipFill>
        <p:spPr>
          <a:xfrm>
            <a:off x="12809648" y="709612"/>
            <a:ext cx="10952202" cy="12296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Аппаратная част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Аппаратная часть</a:t>
            </a:r>
          </a:p>
        </p:txBody>
      </p:sp>
      <p:pic>
        <p:nvPicPr>
          <p:cNvPr id="193" name="Изображение" descr="Изображение"/>
          <p:cNvPicPr>
            <a:picLocks noChangeAspect="1"/>
          </p:cNvPicPr>
          <p:nvPr/>
        </p:nvPicPr>
        <p:blipFill>
          <a:blip r:embed="rId2"/>
          <a:srcRect l="6830" t="3731" r="6830" b="3731"/>
          <a:stretch>
            <a:fillRect/>
          </a:stretch>
        </p:blipFill>
        <p:spPr>
          <a:xfrm>
            <a:off x="15839207" y="697309"/>
            <a:ext cx="7182867" cy="12321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Argobay-main-ru-Page-23.drawio.png" descr="Argobay-main-ru-Page-23.drawi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34" y="3461971"/>
            <a:ext cx="13231773" cy="9291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Hardware.png" descr="Hardware.png"/>
          <p:cNvPicPr>
            <a:picLocks noChangeAspect="1"/>
          </p:cNvPicPr>
          <p:nvPr/>
        </p:nvPicPr>
        <p:blipFill>
          <a:blip r:embed="rId2"/>
          <a:srcRect l="4900" t="3778" r="3779" b="3778"/>
          <a:stretch>
            <a:fillRect/>
          </a:stretch>
        </p:blipFill>
        <p:spPr>
          <a:xfrm>
            <a:off x="9886029" y="334962"/>
            <a:ext cx="13895663" cy="1304626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Подсистема передачи информации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8699171" cy="3624463"/>
          </a:xfrm>
          <a:prstGeom prst="rect">
            <a:avLst/>
          </a:prstGeom>
        </p:spPr>
        <p:txBody>
          <a:bodyPr/>
          <a:lstStyle/>
          <a:p>
            <a:r>
              <a:t>Подсистема передачи информации</a:t>
            </a:r>
          </a:p>
        </p:txBody>
      </p:sp>
      <p:sp>
        <p:nvSpPr>
          <p:cNvPr id="198" name="Распределение по нескольким коммутаторам…"/>
          <p:cNvSpPr txBox="1">
            <a:spLocks noGrp="1"/>
          </p:cNvSpPr>
          <p:nvPr>
            <p:ph type="body" sz="quarter" idx="1"/>
          </p:nvPr>
        </p:nvSpPr>
        <p:spPr>
          <a:xfrm>
            <a:off x="1206500" y="6129554"/>
            <a:ext cx="8437920" cy="5901898"/>
          </a:xfrm>
          <a:prstGeom prst="rect">
            <a:avLst/>
          </a:prstGeom>
        </p:spPr>
        <p:txBody>
          <a:bodyPr/>
          <a:lstStyle/>
          <a:p>
            <a:r>
              <a:t>Распределение по нескольким коммутаторам</a:t>
            </a:r>
          </a:p>
          <a:p>
            <a:r>
              <a:t>Разделение виртуальных IP, передача их с VRRP</a:t>
            </a:r>
          </a:p>
          <a:p>
            <a:r>
              <a:t>Строгая структура выдачи IP-адресов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963</Words>
  <Application>Microsoft Office PowerPoint</Application>
  <PresentationFormat>Произвольный</PresentationFormat>
  <Paragraphs>204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Helvetica Neue</vt:lpstr>
      <vt:lpstr>Helvetica Neue Medium</vt:lpstr>
      <vt:lpstr>Times New Roman</vt:lpstr>
      <vt:lpstr>Times Roman</vt:lpstr>
      <vt:lpstr>21_BasicWhite</vt:lpstr>
      <vt:lpstr>Система автоматизации разработки и обеспечения доступности проектов</vt:lpstr>
      <vt:lpstr>Цель и актуальность проекта</vt:lpstr>
      <vt:lpstr>Перечень задач</vt:lpstr>
      <vt:lpstr>Предметная область</vt:lpstr>
      <vt:lpstr>Анализ аналогов и прототипов</vt:lpstr>
      <vt:lpstr>Выбор аппаратных средств</vt:lpstr>
      <vt:lpstr>Подсистемы</vt:lpstr>
      <vt:lpstr>Аппаратная часть</vt:lpstr>
      <vt:lpstr>Подсистема передачи информации</vt:lpstr>
      <vt:lpstr>Подсистема доменных имен</vt:lpstr>
      <vt:lpstr>Подсистема балансировки нагрузки</vt:lpstr>
      <vt:lpstr>Подсистема мониторинга</vt:lpstr>
      <vt:lpstr>Подсистема безопасного доступа</vt:lpstr>
      <vt:lpstr>Подсистема хранения</vt:lpstr>
      <vt:lpstr>Подсистема сервисов очередей</vt:lpstr>
      <vt:lpstr>Подсистема выдачи сертификатов</vt:lpstr>
      <vt:lpstr>Прочие подсистемы</vt:lpstr>
      <vt:lpstr>Подсистема контроля</vt:lpstr>
      <vt:lpstr>Подсистема контроля</vt:lpstr>
      <vt:lpstr>Исследовательская часть</vt:lpstr>
      <vt:lpstr>Исследование нагрузки на подсистему контроля</vt:lpstr>
      <vt:lpstr>Автоматизация процессов</vt:lpstr>
      <vt:lpstr>Заключение</vt:lpstr>
      <vt:lpstr>Список публикаций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автоматизации разработки и обеспечения доступности проектов</dc:title>
  <dc:creator>Артем Фадеев</dc:creator>
  <cp:lastModifiedBy>Артем Фадеев</cp:lastModifiedBy>
  <cp:revision>3</cp:revision>
  <dcterms:modified xsi:type="dcterms:W3CDTF">2022-06-21T16:46:32Z</dcterms:modified>
</cp:coreProperties>
</file>